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62" r:id="rId2"/>
    <p:sldId id="271" r:id="rId3"/>
    <p:sldId id="266" r:id="rId4"/>
    <p:sldId id="264" r:id="rId5"/>
    <p:sldId id="267" r:id="rId6"/>
    <p:sldId id="268" r:id="rId7"/>
    <p:sldId id="272" r:id="rId8"/>
    <p:sldId id="275" r:id="rId9"/>
    <p:sldId id="273" r:id="rId10"/>
    <p:sldId id="277" r:id="rId11"/>
    <p:sldId id="276" r:id="rId12"/>
    <p:sldId id="27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060" autoAdjust="0"/>
  </p:normalViewPr>
  <p:slideViewPr>
    <p:cSldViewPr snapToGrid="0">
      <p:cViewPr varScale="1">
        <p:scale>
          <a:sx n="39" d="100"/>
          <a:sy n="39" d="100"/>
        </p:scale>
        <p:origin x="62" y="78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png>
</file>

<file path=ppt/media/image4.jpeg>
</file>

<file path=ppt/media/image5.jpg>
</file>

<file path=ppt/media/image6.png>
</file>

<file path=ppt/media/image7.png>
</file>

<file path=ppt/media/image8.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620DA-B8A0-4DBA-9974-476A963BF863}" type="datetimeFigureOut">
              <a:rPr lang="en-US" smtClean="0"/>
              <a:t>7/7/2019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F0A20-2FDD-4243-B345-9D49B3556A6B}" type="slidenum">
              <a:rPr lang="en-US" smtClean="0"/>
              <a:t>‹#›</a:t>
            </a:fld>
            <a:endParaRPr lang="en-US"/>
          </a:p>
        </p:txBody>
      </p:sp>
    </p:spTree>
    <p:extLst>
      <p:ext uri="{BB962C8B-B14F-4D97-AF65-F5344CB8AC3E}">
        <p14:creationId xmlns:p14="http://schemas.microsoft.com/office/powerpoint/2010/main" val="4073598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model works like this:</a:t>
            </a:r>
          </a:p>
          <a:p>
            <a:r>
              <a:rPr lang="en-US" dirty="0"/>
              <a:t>The Fact table is the ACS demographic data for block groups in Hillsborough County in 2016. The HilBlockGroup table is the block group shape file for Hillsborough County in 2016. HilFact is created through the spatial join of these two tables and connects the shape file with the demographic data. HilBlock is the shape file for blocks in Hillsborough County in 2016. Identity is used to pass the HilFact values to the corresponding block in the block group. The Poll table has the election results for each polling location by address. X and Y values for Poll were created using the address attribute. A 2 mile buffer is created around each Poll observation creating the PollBuffer table. PollBuffer has all the attribute values of Poll. All BlockFact blocks that intersect PollBuffer are then associated with the respective PollBuffer element and create PollFact. All unique block observations within PollFact are then dissolved into a single element representative of a poll location. This collection of poll elements comprises PollFact_Dissolve. PollFact_Dissolve is then exported to excel for analysis in R.</a:t>
            </a:r>
          </a:p>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7</a:t>
            </a:fld>
            <a:endParaRPr lang="en-US"/>
          </a:p>
        </p:txBody>
      </p:sp>
    </p:spTree>
    <p:extLst>
      <p:ext uri="{BB962C8B-B14F-4D97-AF65-F5344CB8AC3E}">
        <p14:creationId xmlns:p14="http://schemas.microsoft.com/office/powerpoint/2010/main" val="3247571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8</a:t>
            </a:fld>
            <a:endParaRPr lang="en-US"/>
          </a:p>
        </p:txBody>
      </p:sp>
    </p:spTree>
    <p:extLst>
      <p:ext uri="{BB962C8B-B14F-4D97-AF65-F5344CB8AC3E}">
        <p14:creationId xmlns:p14="http://schemas.microsoft.com/office/powerpoint/2010/main" val="40452232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9</a:t>
            </a:fld>
            <a:endParaRPr lang="en-US"/>
          </a:p>
        </p:txBody>
      </p:sp>
    </p:spTree>
    <p:extLst>
      <p:ext uri="{BB962C8B-B14F-4D97-AF65-F5344CB8AC3E}">
        <p14:creationId xmlns:p14="http://schemas.microsoft.com/office/powerpoint/2010/main" val="3997874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10</a:t>
            </a:fld>
            <a:endParaRPr lang="en-US"/>
          </a:p>
        </p:txBody>
      </p:sp>
    </p:spTree>
    <p:extLst>
      <p:ext uri="{BB962C8B-B14F-4D97-AF65-F5344CB8AC3E}">
        <p14:creationId xmlns:p14="http://schemas.microsoft.com/office/powerpoint/2010/main" val="32940738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11</a:t>
            </a:fld>
            <a:endParaRPr lang="en-US"/>
          </a:p>
        </p:txBody>
      </p:sp>
    </p:spTree>
    <p:extLst>
      <p:ext uri="{BB962C8B-B14F-4D97-AF65-F5344CB8AC3E}">
        <p14:creationId xmlns:p14="http://schemas.microsoft.com/office/powerpoint/2010/main" val="668065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F0A20-2FDD-4243-B345-9D49B3556A6B}" type="slidenum">
              <a:rPr lang="en-US" smtClean="0"/>
              <a:t>12</a:t>
            </a:fld>
            <a:endParaRPr lang="en-US"/>
          </a:p>
        </p:txBody>
      </p:sp>
    </p:spTree>
    <p:extLst>
      <p:ext uri="{BB962C8B-B14F-4D97-AF65-F5344CB8AC3E}">
        <p14:creationId xmlns:p14="http://schemas.microsoft.com/office/powerpoint/2010/main" val="20132683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3FF32272-7361-4A3D-88D4-78E2DE86AEB1}" type="slidenum">
              <a:rPr lang="en-US" smtClean="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16375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FF32272-7361-4A3D-88D4-78E2DE86AEB1}" type="slidenum">
              <a:rPr lang="en-US" smtClean="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75574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FF32272-7361-4A3D-88D4-78E2DE86AEB1}" type="slidenum">
              <a:rPr lang="en-US" smtClean="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9061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FF32272-7361-4A3D-88D4-78E2DE86AEB1}" type="slidenum">
              <a:rPr lang="en-US" smtClean="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15347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FF32272-7361-4A3D-88D4-78E2DE86AEB1}" type="slidenum">
              <a:rPr lang="en-US" smtClean="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4565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FF32272-7361-4A3D-88D4-78E2DE86AEB1}" type="slidenum">
              <a:rPr lang="en-US" smtClean="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1514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FF32272-7361-4A3D-88D4-78E2DE86AEB1}" type="slidenum">
              <a:rPr lang="en-US" smtClean="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881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FF32272-7361-4A3D-88D4-78E2DE86AEB1}" type="slidenum">
              <a:rPr lang="en-US" smtClean="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34010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FF32272-7361-4A3D-88D4-78E2DE86AEB1}" type="slidenum">
              <a:rPr lang="en-US" smtClean="0"/>
              <a:t>‹#›</a:t>
            </a:fld>
            <a:endParaRPr lang="en-US" dirty="0"/>
          </a:p>
        </p:txBody>
      </p:sp>
    </p:spTree>
    <p:extLst>
      <p:ext uri="{BB962C8B-B14F-4D97-AF65-F5344CB8AC3E}">
        <p14:creationId xmlns:p14="http://schemas.microsoft.com/office/powerpoint/2010/main" val="1119779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3D7302D-ECDA-47E2-AEDB-4BB210B046DE}" type="datetimeFigureOut">
              <a:rPr lang="en-US" smtClean="0"/>
              <a:t>7/7/2019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FF32272-7361-4A3D-88D4-78E2DE86AEB1}" type="slidenum">
              <a:rPr lang="en-US" smtClean="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31965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13D7302D-ECDA-47E2-AEDB-4BB210B046DE}" type="datetimeFigureOut">
              <a:rPr lang="en-US" smtClean="0"/>
              <a:t>7/7/2019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3FF32272-7361-4A3D-88D4-78E2DE86AEB1}" type="slidenum">
              <a:rPr lang="en-US" smtClean="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606148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13D7302D-ECDA-47E2-AEDB-4BB210B046DE}" type="datetimeFigureOut">
              <a:rPr lang="en-US" smtClean="0"/>
              <a:t>7/7/2019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FF32272-7361-4A3D-88D4-78E2DE86AEB1}" type="slidenum">
              <a:rPr lang="en-US" smtClean="0"/>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09297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dos.myflorida.com/elections/data-statistics/elections-data/precinct-level-election-results/" TargetMode="External"/><Relationship Id="rId5" Type="http://schemas.openxmlformats.org/officeDocument/2006/relationships/hyperlink" Target="https://factfinder.census.gov/faces/nav/jsf/pages/searchresults.xhtml?refresh=t" TargetMode="External"/><Relationship Id="rId4" Type="http://schemas.openxmlformats.org/officeDocument/2006/relationships/hyperlink" Target="https://www.census.gov/geo/maps-data/data/tiger-geodatabases.html"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jp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0ECB64-3823-4465-8C71-DA05B9ACC2F3}"/>
              </a:ext>
            </a:extLst>
          </p:cNvPr>
          <p:cNvSpPr txBox="1"/>
          <p:nvPr/>
        </p:nvSpPr>
        <p:spPr>
          <a:xfrm>
            <a:off x="275208" y="346229"/>
            <a:ext cx="11916791" cy="5632311"/>
          </a:xfrm>
          <a:prstGeom prst="rect">
            <a:avLst/>
          </a:prstGeom>
          <a:noFill/>
        </p:spPr>
        <p:txBody>
          <a:bodyPr wrap="square" rtlCol="0">
            <a:spAutoFit/>
          </a:bodyPr>
          <a:lstStyle/>
          <a:p>
            <a:r>
              <a:rPr lang="en-US" sz="4800" u="sng" dirty="0">
                <a:latin typeface="Calibri" panose="020F0502020204030204" pitchFamily="34" charset="0"/>
                <a:cs typeface="Calibri" panose="020F0502020204030204" pitchFamily="34" charset="0"/>
              </a:rPr>
              <a:t>Voter Behavior and Community Demographics</a:t>
            </a:r>
            <a:r>
              <a:rPr lang="en-US" sz="4800" dirty="0">
                <a:latin typeface="Calibri" panose="020F0502020204030204" pitchFamily="34" charset="0"/>
                <a:cs typeface="Calibri" panose="020F0502020204030204" pitchFamily="34" charset="0"/>
              </a:rPr>
              <a:t>: A methodological approach to analyzing the 2018 mid-term election results.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2400" dirty="0">
                <a:latin typeface="Calibri" panose="020F0502020204030204" pitchFamily="34" charset="0"/>
                <a:cs typeface="Calibri" panose="020F0502020204030204" pitchFamily="34" charset="0"/>
              </a:rPr>
              <a:t>Christopher Johnson</a:t>
            </a:r>
          </a:p>
          <a:p>
            <a:r>
              <a:rPr lang="en-US" sz="2400" dirty="0">
                <a:latin typeface="Calibri" panose="020F0502020204030204" pitchFamily="34" charset="0"/>
                <a:cs typeface="Calibri" panose="020F0502020204030204" pitchFamily="34" charset="0"/>
              </a:rPr>
              <a:t>GIS 6100</a:t>
            </a:r>
          </a:p>
          <a:p>
            <a:r>
              <a:rPr lang="en-US" sz="2400" dirty="0">
                <a:latin typeface="Calibri" panose="020F0502020204030204" pitchFamily="34" charset="0"/>
                <a:cs typeface="Calibri" panose="020F0502020204030204" pitchFamily="34" charset="0"/>
              </a:rPr>
              <a:t>Spring 2019</a:t>
            </a:r>
          </a:p>
        </p:txBody>
      </p:sp>
      <p:pic>
        <p:nvPicPr>
          <p:cNvPr id="9" name="Audio 8">
            <a:hlinkClick r:id="" action="ppaction://media"/>
            <a:extLst>
              <a:ext uri="{FF2B5EF4-FFF2-40B4-BE49-F238E27FC236}">
                <a16:creationId xmlns:a16="http://schemas.microsoft.com/office/drawing/2014/main" id="{EDEF38F0-A9C1-4F03-9787-B43EBFB72C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07035480"/>
      </p:ext>
    </p:extLst>
  </p:cSld>
  <p:clrMapOvr>
    <a:masterClrMapping/>
  </p:clrMapOvr>
  <mc:AlternateContent xmlns:mc="http://schemas.openxmlformats.org/markup-compatibility/2006" xmlns:p14="http://schemas.microsoft.com/office/powerpoint/2010/main">
    <mc:Choice Requires="p14">
      <p:transition spd="slow" p14:dur="2000" advTm="14619"/>
    </mc:Choice>
    <mc:Fallback xmlns="">
      <p:transition spd="slow" advTm="14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Results – Spatial Autocorrelation </a:t>
            </a:r>
          </a:p>
        </p:txBody>
      </p:sp>
      <p:pic>
        <p:nvPicPr>
          <p:cNvPr id="2" name="Picture 1">
            <a:extLst>
              <a:ext uri="{FF2B5EF4-FFF2-40B4-BE49-F238E27FC236}">
                <a16:creationId xmlns:a16="http://schemas.microsoft.com/office/drawing/2014/main" id="{307C8AB0-2030-487E-9E66-8DD9B86E89B4}"/>
              </a:ext>
            </a:extLst>
          </p:cNvPr>
          <p:cNvPicPr>
            <a:picLocks noChangeAspect="1"/>
          </p:cNvPicPr>
          <p:nvPr/>
        </p:nvPicPr>
        <p:blipFill>
          <a:blip r:embed="rId5"/>
          <a:stretch>
            <a:fillRect/>
          </a:stretch>
        </p:blipFill>
        <p:spPr>
          <a:xfrm>
            <a:off x="195308" y="1142583"/>
            <a:ext cx="5143500" cy="4676775"/>
          </a:xfrm>
          <a:prstGeom prst="rect">
            <a:avLst/>
          </a:prstGeom>
        </p:spPr>
      </p:pic>
      <p:sp>
        <p:nvSpPr>
          <p:cNvPr id="4" name="TextBox 3">
            <a:extLst>
              <a:ext uri="{FF2B5EF4-FFF2-40B4-BE49-F238E27FC236}">
                <a16:creationId xmlns:a16="http://schemas.microsoft.com/office/drawing/2014/main" id="{3A3532DE-EED6-41AE-BF9E-620458EC4CFE}"/>
              </a:ext>
            </a:extLst>
          </p:cNvPr>
          <p:cNvSpPr txBox="1"/>
          <p:nvPr/>
        </p:nvSpPr>
        <p:spPr>
          <a:xfrm>
            <a:off x="5654566" y="1142583"/>
            <a:ext cx="6342126" cy="4062651"/>
          </a:xfrm>
          <a:prstGeom prst="rect">
            <a:avLst/>
          </a:prstGeom>
          <a:noFill/>
        </p:spPr>
        <p:txBody>
          <a:bodyPr wrap="square" rtlCol="0">
            <a:spAutoFit/>
          </a:bodyPr>
          <a:lstStyle/>
          <a:p>
            <a:r>
              <a:rPr lang="en-US" sz="2400" u="sng" dirty="0">
                <a:latin typeface="Calibri" panose="020F0502020204030204" pitchFamily="34" charset="0"/>
                <a:cs typeface="Calibri" panose="020F0502020204030204" pitchFamily="34" charset="0"/>
              </a:rPr>
              <a:t>Parameters</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Conceptualization of Spatial Relationships: Inverse distance</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Distance Method: </a:t>
            </a:r>
          </a:p>
          <a:p>
            <a:r>
              <a:rPr lang="en-US" sz="2400" dirty="0">
                <a:latin typeface="Calibri" panose="020F0502020204030204" pitchFamily="34" charset="0"/>
                <a:cs typeface="Calibri" panose="020F0502020204030204" pitchFamily="34" charset="0"/>
              </a:rPr>
              <a:t>Euclidean</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Standardization: </a:t>
            </a:r>
          </a:p>
          <a:p>
            <a:r>
              <a:rPr lang="en-US" sz="2400" dirty="0">
                <a:latin typeface="Calibri" panose="020F0502020204030204" pitchFamily="34" charset="0"/>
                <a:cs typeface="Calibri" panose="020F0502020204030204" pitchFamily="34" charset="0"/>
              </a:rPr>
              <a:t>None</a:t>
            </a:r>
          </a:p>
          <a:p>
            <a:endParaRPr lang="en-US" dirty="0"/>
          </a:p>
        </p:txBody>
      </p:sp>
      <p:pic>
        <p:nvPicPr>
          <p:cNvPr id="8" name="Audio 7">
            <a:hlinkClick r:id="" action="ppaction://media"/>
            <a:extLst>
              <a:ext uri="{FF2B5EF4-FFF2-40B4-BE49-F238E27FC236}">
                <a16:creationId xmlns:a16="http://schemas.microsoft.com/office/drawing/2014/main" id="{03EDCBD9-1867-47FF-B2AD-D79BC49D6B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5095063"/>
      </p:ext>
    </p:extLst>
  </p:cSld>
  <p:clrMapOvr>
    <a:masterClrMapping/>
  </p:clrMapOvr>
  <mc:AlternateContent xmlns:mc="http://schemas.openxmlformats.org/markup-compatibility/2006" xmlns:p14="http://schemas.microsoft.com/office/powerpoint/2010/main">
    <mc:Choice Requires="p14">
      <p:transition spd="slow" p14:dur="2000" advTm="42882"/>
    </mc:Choice>
    <mc:Fallback xmlns="">
      <p:transition spd="slow" advTm="42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Results – Initial model </a:t>
            </a:r>
          </a:p>
        </p:txBody>
      </p:sp>
      <p:pic>
        <p:nvPicPr>
          <p:cNvPr id="2" name="Picture 1">
            <a:extLst>
              <a:ext uri="{FF2B5EF4-FFF2-40B4-BE49-F238E27FC236}">
                <a16:creationId xmlns:a16="http://schemas.microsoft.com/office/drawing/2014/main" id="{6AC33CC7-DF85-4593-AE02-B10F1EB52113}"/>
              </a:ext>
            </a:extLst>
          </p:cNvPr>
          <p:cNvPicPr>
            <a:picLocks noChangeAspect="1"/>
          </p:cNvPicPr>
          <p:nvPr/>
        </p:nvPicPr>
        <p:blipFill>
          <a:blip r:embed="rId5"/>
          <a:stretch>
            <a:fillRect/>
          </a:stretch>
        </p:blipFill>
        <p:spPr>
          <a:xfrm>
            <a:off x="195307" y="1097915"/>
            <a:ext cx="6164191" cy="4325423"/>
          </a:xfrm>
          <a:prstGeom prst="rect">
            <a:avLst/>
          </a:prstGeom>
        </p:spPr>
      </p:pic>
      <p:pic>
        <p:nvPicPr>
          <p:cNvPr id="4" name="Picture 3">
            <a:extLst>
              <a:ext uri="{FF2B5EF4-FFF2-40B4-BE49-F238E27FC236}">
                <a16:creationId xmlns:a16="http://schemas.microsoft.com/office/drawing/2014/main" id="{9F8C4536-FC3E-42C5-AE98-EE904BA6588A}"/>
              </a:ext>
            </a:extLst>
          </p:cNvPr>
          <p:cNvPicPr>
            <a:picLocks noChangeAspect="1"/>
          </p:cNvPicPr>
          <p:nvPr/>
        </p:nvPicPr>
        <p:blipFill>
          <a:blip r:embed="rId6"/>
          <a:stretch>
            <a:fillRect/>
          </a:stretch>
        </p:blipFill>
        <p:spPr>
          <a:xfrm>
            <a:off x="7224258" y="1096386"/>
            <a:ext cx="4263447" cy="4328482"/>
          </a:xfrm>
          <a:prstGeom prst="rect">
            <a:avLst/>
          </a:prstGeom>
        </p:spPr>
      </p:pic>
      <p:pic>
        <p:nvPicPr>
          <p:cNvPr id="8" name="Audio 7">
            <a:hlinkClick r:id="" action="ppaction://media"/>
            <a:extLst>
              <a:ext uri="{FF2B5EF4-FFF2-40B4-BE49-F238E27FC236}">
                <a16:creationId xmlns:a16="http://schemas.microsoft.com/office/drawing/2014/main" id="{E1BA15D7-98CB-41E8-970B-6E09438838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35657730"/>
      </p:ext>
    </p:extLst>
  </p:cSld>
  <p:clrMapOvr>
    <a:masterClrMapping/>
  </p:clrMapOvr>
  <mc:AlternateContent xmlns:mc="http://schemas.openxmlformats.org/markup-compatibility/2006" xmlns:p14="http://schemas.microsoft.com/office/powerpoint/2010/main">
    <mc:Choice Requires="p14">
      <p:transition spd="slow" p14:dur="2000" advTm="57371"/>
    </mc:Choice>
    <mc:Fallback xmlns="">
      <p:transition spd="slow" advTm="57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Conclusion </a:t>
            </a:r>
          </a:p>
        </p:txBody>
      </p:sp>
      <p:sp>
        <p:nvSpPr>
          <p:cNvPr id="5" name="TextBox 4">
            <a:extLst>
              <a:ext uri="{FF2B5EF4-FFF2-40B4-BE49-F238E27FC236}">
                <a16:creationId xmlns:a16="http://schemas.microsoft.com/office/drawing/2014/main" id="{C9ACA8EC-1DA0-4B2D-BB85-3C9D7E5A54BB}"/>
              </a:ext>
            </a:extLst>
          </p:cNvPr>
          <p:cNvSpPr txBox="1"/>
          <p:nvPr/>
        </p:nvSpPr>
        <p:spPr>
          <a:xfrm>
            <a:off x="195307" y="1097915"/>
            <a:ext cx="11292397" cy="3046988"/>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There appears to be a statistically significant relationship between the demographic data within a two mile radius of a polling location. Spatial autocorrelation is an effect on the model. This is mitigated by using the Spatial Autocorrelation function in ArcGIS Pro. There are strong indications that multicollinearity and heteroscedasticity exists in the dataset.</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Follow on analysis in R is justified.</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The model allows for automation to scale.</a:t>
            </a:r>
          </a:p>
        </p:txBody>
      </p:sp>
      <p:pic>
        <p:nvPicPr>
          <p:cNvPr id="7" name="Audio 6">
            <a:hlinkClick r:id="" action="ppaction://media"/>
            <a:extLst>
              <a:ext uri="{FF2B5EF4-FFF2-40B4-BE49-F238E27FC236}">
                <a16:creationId xmlns:a16="http://schemas.microsoft.com/office/drawing/2014/main" id="{1C7DCC5A-B3C8-4EF2-860F-7E48201420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58000144"/>
      </p:ext>
    </p:extLst>
  </p:cSld>
  <p:clrMapOvr>
    <a:masterClrMapping/>
  </p:clrMapOvr>
  <mc:AlternateContent xmlns:mc="http://schemas.openxmlformats.org/markup-compatibility/2006" xmlns:p14="http://schemas.microsoft.com/office/powerpoint/2010/main">
    <mc:Choice Requires="p14">
      <p:transition spd="slow" p14:dur="2000" advTm="171035"/>
    </mc:Choice>
    <mc:Fallback xmlns="">
      <p:transition spd="slow" advTm="1710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372862"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Data Sets</a:t>
            </a:r>
          </a:p>
        </p:txBody>
      </p:sp>
      <p:sp>
        <p:nvSpPr>
          <p:cNvPr id="5" name="TextBox 4">
            <a:extLst>
              <a:ext uri="{FF2B5EF4-FFF2-40B4-BE49-F238E27FC236}">
                <a16:creationId xmlns:a16="http://schemas.microsoft.com/office/drawing/2014/main" id="{A1F6093C-B830-4548-A952-21C115CB5A45}"/>
              </a:ext>
            </a:extLst>
          </p:cNvPr>
          <p:cNvSpPr txBox="1"/>
          <p:nvPr/>
        </p:nvSpPr>
        <p:spPr>
          <a:xfrm>
            <a:off x="0" y="1097916"/>
            <a:ext cx="8153400" cy="5007608"/>
          </a:xfrm>
          <a:prstGeom prst="rect">
            <a:avLst/>
          </a:prstGeom>
        </p:spPr>
        <p:txBody>
          <a:bodyPr vert="horz" lIns="91440" tIns="45720" rIns="91440" bIns="45720" rtlCol="0" anchor="ctr">
            <a:normAutofit/>
          </a:bodyPr>
          <a:lstStyle/>
          <a:p>
            <a:pPr>
              <a:lnSpc>
                <a:spcPct val="90000"/>
              </a:lnSpc>
              <a:spcAft>
                <a:spcPts val="600"/>
              </a:spcAft>
            </a:pPr>
            <a:endParaRPr lang="en-US" sz="1600" dirty="0">
              <a:solidFill>
                <a:srgbClr val="000000"/>
              </a:solidFill>
            </a:endParaRPr>
          </a:p>
        </p:txBody>
      </p:sp>
      <p:sp>
        <p:nvSpPr>
          <p:cNvPr id="2" name="TextBox 1">
            <a:extLst>
              <a:ext uri="{FF2B5EF4-FFF2-40B4-BE49-F238E27FC236}">
                <a16:creationId xmlns:a16="http://schemas.microsoft.com/office/drawing/2014/main" id="{E59EEE14-0EC5-4518-AD22-EF3DC4EF227D}"/>
              </a:ext>
            </a:extLst>
          </p:cNvPr>
          <p:cNvSpPr txBox="1"/>
          <p:nvPr/>
        </p:nvSpPr>
        <p:spPr>
          <a:xfrm>
            <a:off x="372862" y="1097915"/>
            <a:ext cx="11292397" cy="4773614"/>
          </a:xfrm>
          <a:prstGeom prst="rect">
            <a:avLst/>
          </a:prstGeom>
          <a:noFill/>
        </p:spPr>
        <p:txBody>
          <a:bodyPr wrap="square" rtlCol="0">
            <a:spAutoFit/>
          </a:bodyPr>
          <a:lstStyle/>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rPr>
              <a:t>Hillsborough County Tiger Shape files 2018</a:t>
            </a:r>
          </a:p>
          <a:p>
            <a:pPr>
              <a:lnSpc>
                <a:spcPct val="90000"/>
              </a:lnSpc>
              <a:spcAft>
                <a:spcPts val="600"/>
              </a:spcAft>
            </a:pPr>
            <a:r>
              <a:rPr lang="en-US" sz="2400" b="1" dirty="0">
                <a:solidFill>
                  <a:srgbClr val="000000"/>
                </a:solidFill>
                <a:latin typeface="Calibri" panose="020F0502020204030204" pitchFamily="34" charset="0"/>
                <a:cs typeface="Calibri" panose="020F0502020204030204" pitchFamily="34" charset="0"/>
              </a:rPr>
              <a:t>HilBlock</a:t>
            </a:r>
          </a:p>
          <a:p>
            <a:pPr>
              <a:lnSpc>
                <a:spcPct val="90000"/>
              </a:lnSpc>
              <a:spcAft>
                <a:spcPts val="600"/>
              </a:spcAft>
            </a:pPr>
            <a:r>
              <a:rPr lang="en-US" sz="2400" b="1" dirty="0">
                <a:solidFill>
                  <a:srgbClr val="000000"/>
                </a:solidFill>
                <a:latin typeface="Calibri" panose="020F0502020204030204" pitchFamily="34" charset="0"/>
                <a:cs typeface="Calibri" panose="020F0502020204030204" pitchFamily="34" charset="0"/>
              </a:rPr>
              <a:t>HilBlockGroup</a:t>
            </a:r>
          </a:p>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rPr>
              <a:t>Tlgdb_2018_1_12_fl.gdb  </a:t>
            </a:r>
          </a:p>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hlinkClick r:id="rId4"/>
              </a:rPr>
              <a:t>https://www.census.gov/geo/maps-data/data/tiger-geodatabases.html</a:t>
            </a:r>
            <a:endParaRPr lang="en-US" sz="2400" dirty="0">
              <a:solidFill>
                <a:srgbClr val="000000"/>
              </a:solidFill>
              <a:latin typeface="Calibri" panose="020F0502020204030204" pitchFamily="34" charset="0"/>
              <a:cs typeface="Calibri" panose="020F0502020204030204" pitchFamily="34" charset="0"/>
            </a:endParaRPr>
          </a:p>
          <a:p>
            <a:pPr>
              <a:lnSpc>
                <a:spcPct val="90000"/>
              </a:lnSpc>
              <a:spcAft>
                <a:spcPts val="600"/>
              </a:spcAft>
            </a:pPr>
            <a:r>
              <a:rPr lang="en-US" sz="2400" b="1" dirty="0">
                <a:solidFill>
                  <a:srgbClr val="000000"/>
                </a:solidFill>
                <a:latin typeface="Calibri" panose="020F0502020204030204" pitchFamily="34" charset="0"/>
                <a:cs typeface="Calibri" panose="020F0502020204030204" pitchFamily="34" charset="0"/>
              </a:rPr>
              <a:t>Fact</a:t>
            </a:r>
            <a:r>
              <a:rPr lang="en-US" sz="2400" dirty="0">
                <a:solidFill>
                  <a:srgbClr val="000000"/>
                </a:solidFill>
                <a:latin typeface="Calibri" panose="020F0502020204030204" pitchFamily="34" charset="0"/>
                <a:cs typeface="Calibri" panose="020F0502020204030204" pitchFamily="34" charset="0"/>
              </a:rPr>
              <a:t> </a:t>
            </a:r>
          </a:p>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rPr>
              <a:t>Household income 2016 for block groups in Hillsborough County. </a:t>
            </a:r>
            <a:r>
              <a:rPr lang="en-US" sz="2400" dirty="0">
                <a:solidFill>
                  <a:srgbClr val="000000"/>
                </a:solidFill>
                <a:latin typeface="Calibri" panose="020F0502020204030204" pitchFamily="34" charset="0"/>
                <a:cs typeface="Calibri" panose="020F0502020204030204" pitchFamily="34" charset="0"/>
                <a:hlinkClick r:id="rId5"/>
              </a:rPr>
              <a:t>https://factfinder.census.gov/faces/nav/jsf/pages/searchresults.xhtml?refresh=t</a:t>
            </a:r>
            <a:endParaRPr lang="en-US" sz="2400" dirty="0">
              <a:solidFill>
                <a:srgbClr val="000000"/>
              </a:solidFill>
              <a:latin typeface="Calibri" panose="020F0502020204030204" pitchFamily="34" charset="0"/>
              <a:cs typeface="Calibri" panose="020F0502020204030204" pitchFamily="34" charset="0"/>
            </a:endParaRPr>
          </a:p>
          <a:p>
            <a:pPr>
              <a:lnSpc>
                <a:spcPct val="90000"/>
              </a:lnSpc>
              <a:spcAft>
                <a:spcPts val="600"/>
              </a:spcAft>
            </a:pPr>
            <a:r>
              <a:rPr lang="en-US" sz="2400" b="1" dirty="0" err="1">
                <a:solidFill>
                  <a:srgbClr val="000000"/>
                </a:solidFill>
                <a:latin typeface="Calibri" panose="020F0502020204030204" pitchFamily="34" charset="0"/>
                <a:cs typeface="Calibri" panose="020F0502020204030204" pitchFamily="34" charset="0"/>
              </a:rPr>
              <a:t>Polls_Geocoded</a:t>
            </a:r>
            <a:endParaRPr lang="en-US" sz="2400" b="1" dirty="0">
              <a:solidFill>
                <a:srgbClr val="000000"/>
              </a:solidFill>
              <a:latin typeface="Calibri" panose="020F0502020204030204" pitchFamily="34" charset="0"/>
              <a:cs typeface="Calibri" panose="020F0502020204030204" pitchFamily="34" charset="0"/>
            </a:endParaRPr>
          </a:p>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rPr>
              <a:t>2018 election results by precinct in Hillsborough County.</a:t>
            </a:r>
          </a:p>
          <a:p>
            <a:pPr>
              <a:lnSpc>
                <a:spcPct val="90000"/>
              </a:lnSpc>
              <a:spcAft>
                <a:spcPts val="600"/>
              </a:spcAft>
            </a:pPr>
            <a:r>
              <a:rPr lang="en-US" sz="2400" dirty="0">
                <a:solidFill>
                  <a:srgbClr val="000000"/>
                </a:solidFill>
                <a:latin typeface="Calibri" panose="020F0502020204030204" pitchFamily="34" charset="0"/>
                <a:cs typeface="Calibri" panose="020F0502020204030204" pitchFamily="34" charset="0"/>
                <a:hlinkClick r:id="rId6"/>
              </a:rPr>
              <a:t>https://dos.myflorida.com/elections/data-statistics/elections-data/precinct-level-election-results/</a:t>
            </a:r>
            <a:endParaRPr lang="en-US" sz="2400" dirty="0">
              <a:latin typeface="Calibri" panose="020F0502020204030204" pitchFamily="34" charset="0"/>
              <a:cs typeface="Calibri" panose="020F0502020204030204" pitchFamily="34" charset="0"/>
            </a:endParaRPr>
          </a:p>
        </p:txBody>
      </p:sp>
      <p:pic>
        <p:nvPicPr>
          <p:cNvPr id="11" name="Audio 10">
            <a:hlinkClick r:id="" action="ppaction://media"/>
            <a:extLst>
              <a:ext uri="{FF2B5EF4-FFF2-40B4-BE49-F238E27FC236}">
                <a16:creationId xmlns:a16="http://schemas.microsoft.com/office/drawing/2014/main" id="{00FADDEC-3BBA-4452-83EE-C7149A527CF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77861973"/>
      </p:ext>
    </p:extLst>
  </p:cSld>
  <p:clrMapOvr>
    <a:masterClrMapping/>
  </p:clrMapOvr>
  <mc:AlternateContent xmlns:mc="http://schemas.openxmlformats.org/markup-compatibility/2006" xmlns:p14="http://schemas.microsoft.com/office/powerpoint/2010/main">
    <mc:Choice Requires="p14">
      <p:transition spd="slow" p14:dur="2000" advTm="41157"/>
    </mc:Choice>
    <mc:Fallback xmlns="">
      <p:transition spd="slow" advTm="41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991A112A-378A-4461-94DD-1B1910F0F77C}"/>
              </a:ext>
            </a:extLst>
          </p:cNvPr>
          <p:cNvSpPr txBox="1"/>
          <p:nvPr/>
        </p:nvSpPr>
        <p:spPr>
          <a:xfrm>
            <a:off x="449801" y="1813174"/>
            <a:ext cx="11292396" cy="3785652"/>
          </a:xfrm>
          <a:prstGeom prst="rect">
            <a:avLst/>
          </a:prstGeom>
          <a:noFill/>
        </p:spPr>
        <p:txBody>
          <a:bodyPr wrap="square" rtlCol="0">
            <a:spAutoFit/>
          </a:bodyPr>
          <a:lstStyle/>
          <a:p>
            <a:pPr marL="342900" indent="-342900">
              <a:buFontTx/>
              <a:buChar char="-"/>
            </a:pPr>
            <a:r>
              <a:rPr lang="en-US" sz="2400" dirty="0">
                <a:latin typeface="Calibri" panose="020F0502020204030204" pitchFamily="34" charset="0"/>
                <a:cs typeface="Calibri" panose="020F0502020204030204" pitchFamily="34" charset="0"/>
              </a:rPr>
              <a:t>Voters are organized into precincts. (387)</a:t>
            </a:r>
          </a:p>
          <a:p>
            <a:pPr marL="342900" indent="-342900">
              <a:buFontTx/>
              <a:buChar char="-"/>
            </a:pPr>
            <a:r>
              <a:rPr lang="en-US" sz="2400" dirty="0">
                <a:latin typeface="Calibri" panose="020F0502020204030204" pitchFamily="34" charset="0"/>
                <a:cs typeface="Calibri" panose="020F0502020204030204" pitchFamily="34" charset="0"/>
              </a:rPr>
              <a:t>Precinct boundaries contain census blocks. These boundaries do not always line up with each other. (388).</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Four proposed solutions:</a:t>
            </a:r>
          </a:p>
          <a:p>
            <a:endParaRPr lang="en-US" sz="2400" dirty="0">
              <a:latin typeface="Calibri" panose="020F0502020204030204" pitchFamily="34" charset="0"/>
              <a:cs typeface="Calibri" panose="020F0502020204030204" pitchFamily="34" charset="0"/>
            </a:endParaRPr>
          </a:p>
          <a:p>
            <a:pPr marL="342900" indent="-342900">
              <a:buFontTx/>
              <a:buChar char="-"/>
            </a:pPr>
            <a:r>
              <a:rPr lang="en-US" sz="2400" dirty="0">
                <a:latin typeface="Calibri" panose="020F0502020204030204" pitchFamily="34" charset="0"/>
                <a:cs typeface="Calibri" panose="020F0502020204030204" pitchFamily="34" charset="0"/>
              </a:rPr>
              <a:t>Areal weighting (391)</a:t>
            </a:r>
          </a:p>
          <a:p>
            <a:pPr marL="342900" indent="-342900">
              <a:buFontTx/>
              <a:buChar char="-"/>
            </a:pPr>
            <a:r>
              <a:rPr lang="en-US" sz="2400" dirty="0" err="1">
                <a:latin typeface="Calibri" panose="020F0502020204030204" pitchFamily="34" charset="0"/>
                <a:cs typeface="Calibri" panose="020F0502020204030204" pitchFamily="34" charset="0"/>
              </a:rPr>
              <a:t>Dasy</a:t>
            </a:r>
            <a:r>
              <a:rPr lang="en-US" sz="2400" dirty="0">
                <a:latin typeface="Calibri" panose="020F0502020204030204" pitchFamily="34" charset="0"/>
                <a:cs typeface="Calibri" panose="020F0502020204030204" pitchFamily="34" charset="0"/>
              </a:rPr>
              <a:t>-metric mapping (391)</a:t>
            </a:r>
          </a:p>
          <a:p>
            <a:pPr marL="342900" indent="-342900">
              <a:buFontTx/>
              <a:buChar char="-"/>
            </a:pPr>
            <a:r>
              <a:rPr lang="en-US" sz="2400" dirty="0">
                <a:latin typeface="Calibri" panose="020F0502020204030204" pitchFamily="34" charset="0"/>
                <a:cs typeface="Calibri" panose="020F0502020204030204" pitchFamily="34" charset="0"/>
              </a:rPr>
              <a:t>Kriging (391)</a:t>
            </a:r>
          </a:p>
          <a:p>
            <a:pPr marL="342900" indent="-342900">
              <a:buFontTx/>
              <a:buChar char="-"/>
            </a:pPr>
            <a:r>
              <a:rPr lang="en-US" sz="2400" dirty="0">
                <a:latin typeface="Calibri" panose="020F0502020204030204" pitchFamily="34" charset="0"/>
                <a:cs typeface="Calibri" panose="020F0502020204030204" pitchFamily="34" charset="0"/>
              </a:rPr>
              <a:t>Point Kriging (392)</a:t>
            </a:r>
          </a:p>
        </p:txBody>
      </p:sp>
      <p:sp>
        <p:nvSpPr>
          <p:cNvPr id="10" name="TextBox 9">
            <a:extLst>
              <a:ext uri="{FF2B5EF4-FFF2-40B4-BE49-F238E27FC236}">
                <a16:creationId xmlns:a16="http://schemas.microsoft.com/office/drawing/2014/main" id="{FA226F99-8EB3-41A8-85B4-6FBCD4EB6511}"/>
              </a:ext>
            </a:extLst>
          </p:cNvPr>
          <p:cNvSpPr txBox="1"/>
          <p:nvPr/>
        </p:nvSpPr>
        <p:spPr>
          <a:xfrm>
            <a:off x="449801" y="243513"/>
            <a:ext cx="11292397" cy="1138773"/>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The Polygon Overlay Problem </a:t>
            </a:r>
          </a:p>
          <a:p>
            <a:r>
              <a:rPr lang="en-US" sz="2400" dirty="0">
                <a:latin typeface="Calibri" panose="020F0502020204030204" pitchFamily="34" charset="0"/>
                <a:cs typeface="Calibri" panose="020F0502020204030204" pitchFamily="34" charset="0"/>
              </a:rPr>
              <a:t> </a:t>
            </a:r>
            <a:r>
              <a:rPr lang="en-US" sz="2400" u="sng" dirty="0">
                <a:latin typeface="Calibri" panose="020F0502020204030204" pitchFamily="34" charset="0"/>
                <a:cs typeface="Calibri" panose="020F0502020204030204" pitchFamily="34" charset="0"/>
              </a:rPr>
              <a:t>When Boundaries Collide.</a:t>
            </a:r>
            <a:r>
              <a:rPr lang="en-US" sz="2400" dirty="0">
                <a:latin typeface="Calibri" panose="020F0502020204030204" pitchFamily="34" charset="0"/>
                <a:cs typeface="Calibri" panose="020F0502020204030204" pitchFamily="34" charset="0"/>
              </a:rPr>
              <a:t> Graaf, N., Evans, G., &amp; Jansen, G. (2013). </a:t>
            </a:r>
          </a:p>
        </p:txBody>
      </p:sp>
      <p:pic>
        <p:nvPicPr>
          <p:cNvPr id="6" name="Audio 5">
            <a:hlinkClick r:id="" action="ppaction://media"/>
            <a:extLst>
              <a:ext uri="{FF2B5EF4-FFF2-40B4-BE49-F238E27FC236}">
                <a16:creationId xmlns:a16="http://schemas.microsoft.com/office/drawing/2014/main" id="{B5DD164F-4700-4001-BEE1-B6D12B179A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70817114"/>
      </p:ext>
    </p:extLst>
  </p:cSld>
  <p:clrMapOvr>
    <a:masterClrMapping/>
  </p:clrMapOvr>
  <mc:AlternateContent xmlns:mc="http://schemas.openxmlformats.org/markup-compatibility/2006" xmlns:p14="http://schemas.microsoft.com/office/powerpoint/2010/main">
    <mc:Choice Requires="p14">
      <p:transition spd="slow" p14:dur="2000" advTm="112380"/>
    </mc:Choice>
    <mc:Fallback xmlns="">
      <p:transition spd="slow" advTm="112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991A112A-378A-4461-94DD-1B1910F0F77C}"/>
              </a:ext>
            </a:extLst>
          </p:cNvPr>
          <p:cNvSpPr txBox="1"/>
          <p:nvPr/>
        </p:nvSpPr>
        <p:spPr>
          <a:xfrm>
            <a:off x="195308" y="1097915"/>
            <a:ext cx="11736280" cy="3046988"/>
          </a:xfrm>
          <a:prstGeom prst="rect">
            <a:avLst/>
          </a:prstGeom>
          <a:noFill/>
          <a:ln>
            <a:noFill/>
          </a:ln>
        </p:spPr>
        <p:txBody>
          <a:bodyPr wrap="square" rtlCol="0">
            <a:spAutoFit/>
          </a:bodyPr>
          <a:lstStyle/>
          <a:p>
            <a:r>
              <a:rPr lang="en-US" sz="2400" dirty="0">
                <a:latin typeface="Calibri" panose="020F0502020204030204" pitchFamily="34" charset="0"/>
                <a:cs typeface="Calibri" panose="020F0502020204030204" pitchFamily="34" charset="0"/>
              </a:rPr>
              <a:t>In order to create a logical relationship between demographic characteristics and voter behavior both datasets are placed within a geographic space. This is possible because both datasets have a geographic component.</a:t>
            </a:r>
          </a:p>
          <a:p>
            <a:endParaRPr lang="en-US" sz="2400" dirty="0">
              <a:latin typeface="Calibri" panose="020F0502020204030204" pitchFamily="34" charset="0"/>
              <a:cs typeface="Calibri" panose="020F0502020204030204" pitchFamily="34" charset="0"/>
            </a:endParaRPr>
          </a:p>
          <a:p>
            <a:pPr marL="342900" indent="-342900">
              <a:buFontTx/>
              <a:buChar char="-"/>
            </a:pPr>
            <a:r>
              <a:rPr lang="en-US" sz="2400" dirty="0">
                <a:latin typeface="Calibri" panose="020F0502020204030204" pitchFamily="34" charset="0"/>
                <a:cs typeface="Calibri" panose="020F0502020204030204" pitchFamily="34" charset="0"/>
              </a:rPr>
              <a:t>The Census bureau produces shape files that can be used to spatially join standalone demographic data with a geographic feature.</a:t>
            </a:r>
          </a:p>
          <a:p>
            <a:pPr marL="342900" indent="-342900">
              <a:buFontTx/>
              <a:buChar char="-"/>
            </a:pPr>
            <a:r>
              <a:rPr lang="en-US" sz="2400" dirty="0">
                <a:latin typeface="Calibri" panose="020F0502020204030204" pitchFamily="34" charset="0"/>
                <a:cs typeface="Calibri" panose="020F0502020204030204" pitchFamily="34" charset="0"/>
              </a:rPr>
              <a:t>Voter registration and election results can be organized by precincts. Each precinct is associated with a polling location. Each polling location has an address.</a:t>
            </a:r>
          </a:p>
        </p:txBody>
      </p:sp>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Methodology – Base data</a:t>
            </a:r>
          </a:p>
        </p:txBody>
      </p:sp>
      <p:pic>
        <p:nvPicPr>
          <p:cNvPr id="7" name="Audio 6">
            <a:hlinkClick r:id="" action="ppaction://media"/>
            <a:extLst>
              <a:ext uri="{FF2B5EF4-FFF2-40B4-BE49-F238E27FC236}">
                <a16:creationId xmlns:a16="http://schemas.microsoft.com/office/drawing/2014/main" id="{6C2E2FC5-6C7B-4886-A4FF-0FE246FB7B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14358585"/>
      </p:ext>
    </p:extLst>
  </p:cSld>
  <p:clrMapOvr>
    <a:masterClrMapping/>
  </p:clrMapOvr>
  <mc:AlternateContent xmlns:mc="http://schemas.openxmlformats.org/markup-compatibility/2006" xmlns:p14="http://schemas.microsoft.com/office/powerpoint/2010/main">
    <mc:Choice Requires="p14">
      <p:transition spd="slow" p14:dur="2000" advTm="24646"/>
    </mc:Choice>
    <mc:Fallback xmlns="">
      <p:transition spd="slow" advTm="24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85F43A-5B51-4EB3-AF05-EC6E30F7B6AF}"/>
              </a:ext>
            </a:extLst>
          </p:cNvPr>
          <p:cNvSpPr txBox="1"/>
          <p:nvPr/>
        </p:nvSpPr>
        <p:spPr>
          <a:xfrm>
            <a:off x="195307" y="1097915"/>
            <a:ext cx="11292397" cy="3046988"/>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Logical design is the process of collecting data and creating new datasets for analysis. The validity of a created dataset is justified by adhering to principals of logical relationships.</a:t>
            </a:r>
          </a:p>
          <a:p>
            <a:endParaRPr lang="en-US" sz="2400" dirty="0">
              <a:latin typeface="Calibri" panose="020F0502020204030204" pitchFamily="34" charset="0"/>
              <a:cs typeface="Calibri" panose="020F0502020204030204" pitchFamily="34" charset="0"/>
            </a:endParaRPr>
          </a:p>
          <a:p>
            <a:r>
              <a:rPr lang="en-US" sz="2400" dirty="0">
                <a:latin typeface="Calibri" panose="020F0502020204030204" pitchFamily="34" charset="0"/>
                <a:cs typeface="Calibri" panose="020F0502020204030204" pitchFamily="34" charset="0"/>
              </a:rPr>
              <a:t>A logical relationship is one where:</a:t>
            </a:r>
          </a:p>
          <a:p>
            <a:pPr marL="342900" indent="-342900">
              <a:buAutoNum type="arabicPeriod"/>
            </a:pPr>
            <a:r>
              <a:rPr lang="en-US" sz="2400" dirty="0">
                <a:latin typeface="Calibri" panose="020F0502020204030204" pitchFamily="34" charset="0"/>
                <a:cs typeface="Calibri" panose="020F0502020204030204" pitchFamily="34" charset="0"/>
              </a:rPr>
              <a:t>Each observation is unique and fixed.</a:t>
            </a:r>
          </a:p>
          <a:p>
            <a:pPr marL="342900" indent="-342900">
              <a:buAutoNum type="arabicPeriod"/>
            </a:pPr>
            <a:r>
              <a:rPr lang="en-US" sz="2400" dirty="0">
                <a:latin typeface="Calibri" panose="020F0502020204030204" pitchFamily="34" charset="0"/>
                <a:cs typeface="Calibri" panose="020F0502020204030204" pitchFamily="34" charset="0"/>
              </a:rPr>
              <a:t>Each observation can be further described by another dataset and retain it’s unique and fixed status.</a:t>
            </a:r>
          </a:p>
          <a:p>
            <a:pPr marL="342900" indent="-342900">
              <a:buAutoNum type="arabicPeriod"/>
            </a:pPr>
            <a:r>
              <a:rPr lang="en-US" sz="2400" dirty="0">
                <a:latin typeface="Calibri" panose="020F0502020204030204" pitchFamily="34" charset="0"/>
                <a:cs typeface="Calibri" panose="020F0502020204030204" pitchFamily="34" charset="0"/>
              </a:rPr>
              <a:t>Relationship effects can be measured across variables.</a:t>
            </a:r>
          </a:p>
        </p:txBody>
      </p:sp>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Methodology – Why logical relationships?</a:t>
            </a:r>
          </a:p>
        </p:txBody>
      </p:sp>
    </p:spTree>
    <p:extLst>
      <p:ext uri="{BB962C8B-B14F-4D97-AF65-F5344CB8AC3E}">
        <p14:creationId xmlns:p14="http://schemas.microsoft.com/office/powerpoint/2010/main" val="3224285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85F43A-5B51-4EB3-AF05-EC6E30F7B6AF}"/>
              </a:ext>
            </a:extLst>
          </p:cNvPr>
          <p:cNvSpPr txBox="1"/>
          <p:nvPr/>
        </p:nvSpPr>
        <p:spPr>
          <a:xfrm>
            <a:off x="195307" y="1097915"/>
            <a:ext cx="5575177" cy="2308324"/>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Limitations:</a:t>
            </a:r>
          </a:p>
          <a:p>
            <a:endParaRPr lang="en-US" sz="2400" dirty="0">
              <a:latin typeface="Calibri" panose="020F0502020204030204" pitchFamily="34" charset="0"/>
              <a:cs typeface="Calibri" panose="020F0502020204030204" pitchFamily="34" charset="0"/>
            </a:endParaRPr>
          </a:p>
          <a:p>
            <a:pPr marL="457200" indent="-457200">
              <a:buAutoNum type="arabicPeriod"/>
            </a:pPr>
            <a:r>
              <a:rPr lang="en-US" sz="2400" dirty="0">
                <a:latin typeface="Calibri" panose="020F0502020204030204" pitchFamily="34" charset="0"/>
                <a:cs typeface="Calibri" panose="020F0502020204030204" pitchFamily="34" charset="0"/>
              </a:rPr>
              <a:t>ACS grain level is block group and not block.</a:t>
            </a:r>
          </a:p>
          <a:p>
            <a:pPr marL="457200" indent="-457200">
              <a:buAutoNum type="arabicPeriod"/>
            </a:pPr>
            <a:r>
              <a:rPr lang="en-US" sz="2400" dirty="0">
                <a:latin typeface="Calibri" panose="020F0502020204030204" pitchFamily="34" charset="0"/>
                <a:cs typeface="Calibri" panose="020F0502020204030204" pitchFamily="34" charset="0"/>
              </a:rPr>
              <a:t>There is no corresponding feature that bridges block data to precincts.</a:t>
            </a:r>
          </a:p>
        </p:txBody>
      </p:sp>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Methodology – Limitations and Assumptions</a:t>
            </a:r>
          </a:p>
        </p:txBody>
      </p:sp>
      <p:sp>
        <p:nvSpPr>
          <p:cNvPr id="4" name="TextBox 3">
            <a:extLst>
              <a:ext uri="{FF2B5EF4-FFF2-40B4-BE49-F238E27FC236}">
                <a16:creationId xmlns:a16="http://schemas.microsoft.com/office/drawing/2014/main" id="{80CA6D4D-44EA-4503-959E-8503475AA179}"/>
              </a:ext>
            </a:extLst>
          </p:cNvPr>
          <p:cNvSpPr txBox="1"/>
          <p:nvPr/>
        </p:nvSpPr>
        <p:spPr>
          <a:xfrm>
            <a:off x="5841506" y="1097915"/>
            <a:ext cx="5575177" cy="2677656"/>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Assumptions:</a:t>
            </a:r>
          </a:p>
          <a:p>
            <a:endParaRPr lang="en-US" sz="2400" dirty="0">
              <a:latin typeface="Calibri" panose="020F0502020204030204" pitchFamily="34" charset="0"/>
              <a:cs typeface="Calibri" panose="020F0502020204030204" pitchFamily="34" charset="0"/>
            </a:endParaRPr>
          </a:p>
          <a:p>
            <a:pPr marL="457200" indent="-457200">
              <a:buAutoNum type="arabicPeriod"/>
            </a:pPr>
            <a:r>
              <a:rPr lang="en-US" sz="2400" dirty="0">
                <a:latin typeface="Calibri" panose="020F0502020204030204" pitchFamily="34" charset="0"/>
                <a:cs typeface="Calibri" panose="020F0502020204030204" pitchFamily="34" charset="0"/>
              </a:rPr>
              <a:t>Demographic data is best understood as a measure of tendency and not accuracy. </a:t>
            </a:r>
          </a:p>
          <a:p>
            <a:pPr marL="457200" indent="-457200">
              <a:buAutoNum type="arabicPeriod"/>
            </a:pPr>
            <a:r>
              <a:rPr lang="en-US" sz="2400" dirty="0">
                <a:latin typeface="Calibri" panose="020F0502020204030204" pitchFamily="34" charset="0"/>
                <a:cs typeface="Calibri" panose="020F0502020204030204" pitchFamily="34" charset="0"/>
              </a:rPr>
              <a:t>Distance to polling location indicates likelihood to vote.</a:t>
            </a:r>
          </a:p>
        </p:txBody>
      </p:sp>
    </p:spTree>
    <p:extLst>
      <p:ext uri="{BB962C8B-B14F-4D97-AF65-F5344CB8AC3E}">
        <p14:creationId xmlns:p14="http://schemas.microsoft.com/office/powerpoint/2010/main" val="1700325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Methodology – Model Overview</a:t>
            </a:r>
          </a:p>
        </p:txBody>
      </p:sp>
      <p:pic>
        <p:nvPicPr>
          <p:cNvPr id="9" name="Picture 8">
            <a:extLst>
              <a:ext uri="{FF2B5EF4-FFF2-40B4-BE49-F238E27FC236}">
                <a16:creationId xmlns:a16="http://schemas.microsoft.com/office/drawing/2014/main" id="{724EBF6F-92AA-4C9A-ADB9-17EB08F81B25}"/>
              </a:ext>
            </a:extLst>
          </p:cNvPr>
          <p:cNvPicPr>
            <a:picLocks noChangeAspect="1"/>
          </p:cNvPicPr>
          <p:nvPr/>
        </p:nvPicPr>
        <p:blipFill>
          <a:blip r:embed="rId5"/>
          <a:stretch>
            <a:fillRect/>
          </a:stretch>
        </p:blipFill>
        <p:spPr>
          <a:xfrm>
            <a:off x="1909693" y="1197341"/>
            <a:ext cx="8372613" cy="4463318"/>
          </a:xfrm>
          <a:prstGeom prst="rect">
            <a:avLst/>
          </a:prstGeom>
        </p:spPr>
      </p:pic>
      <p:pic>
        <p:nvPicPr>
          <p:cNvPr id="14" name="Audio 13">
            <a:hlinkClick r:id="" action="ppaction://media"/>
            <a:extLst>
              <a:ext uri="{FF2B5EF4-FFF2-40B4-BE49-F238E27FC236}">
                <a16:creationId xmlns:a16="http://schemas.microsoft.com/office/drawing/2014/main" id="{622F93FE-68D5-41E5-9814-3FCAD5D451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29184338"/>
      </p:ext>
    </p:extLst>
  </p:cSld>
  <p:clrMapOvr>
    <a:masterClrMapping/>
  </p:clrMapOvr>
  <mc:AlternateContent xmlns:mc="http://schemas.openxmlformats.org/markup-compatibility/2006" xmlns:p14="http://schemas.microsoft.com/office/powerpoint/2010/main">
    <mc:Choice Requires="p14">
      <p:transition spd="slow" p14:dur="2000" advTm="205825"/>
    </mc:Choice>
    <mc:Fallback xmlns="">
      <p:transition spd="slow" advTm="205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a map&#10;&#10;Description generated with high confidence">
            <a:extLst>
              <a:ext uri="{FF2B5EF4-FFF2-40B4-BE49-F238E27FC236}">
                <a16:creationId xmlns:a16="http://schemas.microsoft.com/office/drawing/2014/main" id="{8B9F2414-567F-4D26-B2C2-2F10784B7A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1798" y="161532"/>
            <a:ext cx="9608403" cy="5837104"/>
          </a:xfrm>
          <a:prstGeom prst="rect">
            <a:avLst/>
          </a:prstGeom>
        </p:spPr>
      </p:pic>
      <p:pic>
        <p:nvPicPr>
          <p:cNvPr id="7" name="Audio 6">
            <a:hlinkClick r:id="" action="ppaction://media"/>
            <a:extLst>
              <a:ext uri="{FF2B5EF4-FFF2-40B4-BE49-F238E27FC236}">
                <a16:creationId xmlns:a16="http://schemas.microsoft.com/office/drawing/2014/main" id="{BDC5BDD6-88B2-4CEB-AF54-566152707F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20492647"/>
      </p:ext>
    </p:extLst>
  </p:cSld>
  <p:clrMapOvr>
    <a:masterClrMapping/>
  </p:clrMapOvr>
  <mc:AlternateContent xmlns:mc="http://schemas.openxmlformats.org/markup-compatibility/2006" xmlns:p14="http://schemas.microsoft.com/office/powerpoint/2010/main">
    <mc:Choice Requires="p14">
      <p:transition spd="slow" p14:dur="2000" advTm="73456"/>
    </mc:Choice>
    <mc:Fallback xmlns="">
      <p:transition spd="slow" advTm="73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FA226F99-8EB3-41A8-85B4-6FBCD4EB6511}"/>
              </a:ext>
            </a:extLst>
          </p:cNvPr>
          <p:cNvSpPr txBox="1"/>
          <p:nvPr/>
        </p:nvSpPr>
        <p:spPr>
          <a:xfrm>
            <a:off x="195308" y="328474"/>
            <a:ext cx="11292397" cy="769441"/>
          </a:xfrm>
          <a:prstGeom prst="rect">
            <a:avLst/>
          </a:prstGeom>
          <a:noFill/>
        </p:spPr>
        <p:txBody>
          <a:bodyPr wrap="square" rtlCol="0">
            <a:spAutoFit/>
          </a:bodyPr>
          <a:lstStyle/>
          <a:p>
            <a:r>
              <a:rPr lang="en-US" sz="4400" dirty="0">
                <a:latin typeface="Calibri" panose="020F0502020204030204" pitchFamily="34" charset="0"/>
                <a:cs typeface="Calibri" panose="020F0502020204030204" pitchFamily="34" charset="0"/>
              </a:rPr>
              <a:t>Methodology – Results</a:t>
            </a:r>
          </a:p>
        </p:txBody>
      </p:sp>
      <p:sp>
        <p:nvSpPr>
          <p:cNvPr id="5" name="TextBox 4">
            <a:extLst>
              <a:ext uri="{FF2B5EF4-FFF2-40B4-BE49-F238E27FC236}">
                <a16:creationId xmlns:a16="http://schemas.microsoft.com/office/drawing/2014/main" id="{493DD915-C7C0-435C-BF89-B6D536E24AB2}"/>
              </a:ext>
            </a:extLst>
          </p:cNvPr>
          <p:cNvSpPr txBox="1"/>
          <p:nvPr/>
        </p:nvSpPr>
        <p:spPr>
          <a:xfrm>
            <a:off x="5841506" y="1142583"/>
            <a:ext cx="5919570" cy="4431983"/>
          </a:xfrm>
          <a:prstGeom prst="rect">
            <a:avLst/>
          </a:prstGeom>
          <a:noFill/>
        </p:spPr>
        <p:txBody>
          <a:bodyPr wrap="square" rtlCol="0">
            <a:spAutoFit/>
          </a:bodyPr>
          <a:lstStyle/>
          <a:p>
            <a:r>
              <a:rPr lang="en-US" sz="2400" dirty="0">
                <a:latin typeface="Calibri" panose="020F0502020204030204" pitchFamily="34" charset="0"/>
                <a:cs typeface="Calibri" panose="020F0502020204030204" pitchFamily="34" charset="0"/>
              </a:rPr>
              <a:t>This is what the 2018 election looked like in Hillsborough County. </a:t>
            </a:r>
          </a:p>
          <a:p>
            <a:pPr marL="342900" indent="-342900">
              <a:buAutoNum type="arabicPeriod"/>
            </a:pPr>
            <a:r>
              <a:rPr lang="en-US" sz="2400" dirty="0">
                <a:latin typeface="Calibri" panose="020F0502020204030204" pitchFamily="34" charset="0"/>
                <a:cs typeface="Calibri" panose="020F0502020204030204" pitchFamily="34" charset="0"/>
              </a:rPr>
              <a:t>Each ring represents a polling location and a buffer with a 2 mile radius. </a:t>
            </a:r>
          </a:p>
          <a:p>
            <a:pPr marL="342900" indent="-342900">
              <a:buAutoNum type="arabicPeriod"/>
            </a:pPr>
            <a:r>
              <a:rPr lang="en-US" sz="2400" dirty="0">
                <a:latin typeface="Calibri" panose="020F0502020204030204" pitchFamily="34" charset="0"/>
                <a:cs typeface="Calibri" panose="020F0502020204030204" pitchFamily="34" charset="0"/>
              </a:rPr>
              <a:t>Blue for a Democrat vote rate &gt;.5 of total vote. Red for Republican</a:t>
            </a:r>
          </a:p>
          <a:p>
            <a:pPr marL="342900" indent="-342900">
              <a:buAutoNum type="arabicPeriod"/>
            </a:pPr>
            <a:r>
              <a:rPr lang="en-US" sz="2400" dirty="0">
                <a:latin typeface="Calibri" panose="020F0502020204030204" pitchFamily="34" charset="0"/>
                <a:cs typeface="Calibri" panose="020F0502020204030204" pitchFamily="34" charset="0"/>
              </a:rPr>
              <a:t>Each ring contains the election results for that polling location as well as the mean value for all blocks that intersect the ring.</a:t>
            </a:r>
          </a:p>
          <a:p>
            <a:pPr marL="342900" indent="-342900">
              <a:buAutoNum type="arabicPeriod"/>
            </a:pPr>
            <a:r>
              <a:rPr lang="en-US" sz="2400" dirty="0">
                <a:latin typeface="Calibri" panose="020F0502020204030204" pitchFamily="34" charset="0"/>
                <a:cs typeface="Calibri" panose="020F0502020204030204" pitchFamily="34" charset="0"/>
              </a:rPr>
              <a:t>Each Block within a Block Group inherits the Block Group’s values. </a:t>
            </a:r>
          </a:p>
          <a:p>
            <a:endParaRPr lang="en-US" dirty="0"/>
          </a:p>
        </p:txBody>
      </p:sp>
      <p:pic>
        <p:nvPicPr>
          <p:cNvPr id="9" name="Picture 8" descr="A close up of a map&#10;&#10;Description generated with high confidence">
            <a:extLst>
              <a:ext uri="{FF2B5EF4-FFF2-40B4-BE49-F238E27FC236}">
                <a16:creationId xmlns:a16="http://schemas.microsoft.com/office/drawing/2014/main" id="{5CAB1A3A-BB3F-4A2A-9552-722BCB903053}"/>
              </a:ext>
            </a:extLst>
          </p:cNvPr>
          <p:cNvPicPr>
            <a:picLocks noChangeAspect="1"/>
          </p:cNvPicPr>
          <p:nvPr/>
        </p:nvPicPr>
        <p:blipFill rotWithShape="1">
          <a:blip r:embed="rId5">
            <a:extLst>
              <a:ext uri="{28A0092B-C50C-407E-A947-70E740481C1C}">
                <a14:useLocalDpi xmlns:a14="http://schemas.microsoft.com/office/drawing/2010/main" val="0"/>
              </a:ext>
            </a:extLst>
          </a:blip>
          <a:srcRect l="13678" t="18715" r="13684" b="16660"/>
          <a:stretch/>
        </p:blipFill>
        <p:spPr>
          <a:xfrm>
            <a:off x="195308" y="1097915"/>
            <a:ext cx="5646198" cy="5023335"/>
          </a:xfrm>
          <a:prstGeom prst="rect">
            <a:avLst/>
          </a:prstGeom>
        </p:spPr>
      </p:pic>
      <p:pic>
        <p:nvPicPr>
          <p:cNvPr id="13" name="Audio 12">
            <a:hlinkClick r:id="" action="ppaction://media"/>
            <a:extLst>
              <a:ext uri="{FF2B5EF4-FFF2-40B4-BE49-F238E27FC236}">
                <a16:creationId xmlns:a16="http://schemas.microsoft.com/office/drawing/2014/main" id="{6137D282-52EA-4E46-850A-F8DBE09E1B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01806436"/>
      </p:ext>
    </p:extLst>
  </p:cSld>
  <p:clrMapOvr>
    <a:masterClrMapping/>
  </p:clrMapOvr>
  <mc:AlternateContent xmlns:mc="http://schemas.openxmlformats.org/markup-compatibility/2006" xmlns:p14="http://schemas.microsoft.com/office/powerpoint/2010/main">
    <mc:Choice Requires="p14">
      <p:transition spd="slow" p14:dur="2000" advTm="18715"/>
    </mc:Choice>
    <mc:Fallback xmlns="">
      <p:transition spd="slow" advTm="187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273</TotalTime>
  <Words>799</Words>
  <Application>Microsoft Office PowerPoint</Application>
  <PresentationFormat>Widescreen</PresentationFormat>
  <Paragraphs>87</Paragraphs>
  <Slides>12</Slides>
  <Notes>6</Notes>
  <HiddenSlides>2</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Gill Sans MT</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Johnson, Christopher</dc:creator>
  <cp:lastModifiedBy>Johnson, Christopher</cp:lastModifiedBy>
  <cp:revision>19</cp:revision>
  <dcterms:created xsi:type="dcterms:W3CDTF">2019-04-28T16:15:01Z</dcterms:created>
  <dcterms:modified xsi:type="dcterms:W3CDTF">2019-07-07T15:42:23Z</dcterms:modified>
</cp:coreProperties>
</file>